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7" r:id="rId6"/>
    <p:sldId id="268" r:id="rId7"/>
    <p:sldId id="269" r:id="rId8"/>
    <p:sldId id="270" r:id="rId9"/>
    <p:sldId id="265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itter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04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>
            <a:extLst>
              <a:ext uri="{FF2B5EF4-FFF2-40B4-BE49-F238E27FC236}">
                <a16:creationId xmlns:a16="http://schemas.microsoft.com/office/drawing/2014/main" id="{F2AC683C-C34E-0FA4-C1F4-3EF2ACF6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2180888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77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>
            <a:extLst>
              <a:ext uri="{FF2B5EF4-FFF2-40B4-BE49-F238E27FC236}">
                <a16:creationId xmlns:a16="http://schemas.microsoft.com/office/drawing/2014/main" id="{8334941D-0D10-B7D2-D4A9-320FD7FD36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218565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33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>
            <a:extLst>
              <a:ext uri="{FF2B5EF4-FFF2-40B4-BE49-F238E27FC236}">
                <a16:creationId xmlns:a16="http://schemas.microsoft.com/office/drawing/2014/main" id="{ECC25360-86FC-D9BE-B0DC-010FE9F0B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218565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02762FD9-3569-9B72-D00D-FAE25FD54E38}"/>
              </a:ext>
            </a:extLst>
          </p:cNvPr>
          <p:cNvSpPr txBox="1">
            <a:spLocks/>
          </p:cNvSpPr>
          <p:nvPr userDrawn="1"/>
        </p:nvSpPr>
        <p:spPr>
          <a:xfrm>
            <a:off x="455613" y="73025"/>
            <a:ext cx="3092450" cy="9731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itter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endParaRPr lang="es-ES" sz="1600" dirty="0">
              <a:solidFill>
                <a:srgbClr val="053D74"/>
              </a:solidFill>
              <a:latin typeface="Good Offc Pro Medium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47700" y="2321561"/>
            <a:ext cx="10706100" cy="138363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0">
                <a:solidFill>
                  <a:srgbClr val="053D74"/>
                </a:solidFill>
                <a:latin typeface="Good Offc Pro Medium" panose="020B0604020101020102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72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>
            <a:extLst>
              <a:ext uri="{FF2B5EF4-FFF2-40B4-BE49-F238E27FC236}">
                <a16:creationId xmlns:a16="http://schemas.microsoft.com/office/drawing/2014/main" id="{724FB606-F57B-DD85-7995-A52C7DE6DD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218565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5274" y="405353"/>
            <a:ext cx="3092598" cy="85783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600" b="0">
                <a:solidFill>
                  <a:srgbClr val="053D74"/>
                </a:solidFill>
                <a:latin typeface="Good Offc Pro Medium" panose="020B0604020101020102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5" name="Marcador de texto 2"/>
          <p:cNvSpPr>
            <a:spLocks noGrp="1"/>
          </p:cNvSpPr>
          <p:nvPr>
            <p:ph idx="1"/>
          </p:nvPr>
        </p:nvSpPr>
        <p:spPr>
          <a:xfrm>
            <a:off x="838199" y="1642745"/>
            <a:ext cx="105156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88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>
            <a:extLst>
              <a:ext uri="{FF2B5EF4-FFF2-40B4-BE49-F238E27FC236}">
                <a16:creationId xmlns:a16="http://schemas.microsoft.com/office/drawing/2014/main" id="{0A9567EA-D8FC-BC1F-B92C-35F10E83D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90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arcador de texto 2"/>
          <p:cNvSpPr>
            <a:spLocks noGrp="1"/>
          </p:cNvSpPr>
          <p:nvPr>
            <p:ph idx="1"/>
          </p:nvPr>
        </p:nvSpPr>
        <p:spPr>
          <a:xfrm>
            <a:off x="838200" y="527177"/>
            <a:ext cx="105156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0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exto 2">
            <a:extLst>
              <a:ext uri="{FF2B5EF4-FFF2-40B4-BE49-F238E27FC236}">
                <a16:creationId xmlns:a16="http://schemas.microsoft.com/office/drawing/2014/main" id="{1CA5BA87-60DE-5790-B946-895E7AA5C7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rgbClr val="053D74"/>
          </a:solidFill>
          <a:latin typeface="Good Offc Pro Medium" panose="020B0604020101020102" pitchFamily="34" charset="0"/>
          <a:ea typeface="ＭＳ Ｐゴシック" charset="0"/>
          <a:cs typeface="ＭＳ Ｐゴシック" charset="0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  <a:ea typeface="ＭＳ Ｐゴシック" charset="0"/>
          <a:cs typeface="ＭＳ Ｐゴシック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  <a:ea typeface="ＭＳ Ｐゴシック" charset="0"/>
          <a:cs typeface="ＭＳ Ｐゴシック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  <a:ea typeface="ＭＳ Ｐゴシック" charset="0"/>
          <a:cs typeface="ＭＳ Ｐゴシック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  <a:ea typeface="ＭＳ Ｐゴシック" charset="0"/>
          <a:cs typeface="ＭＳ Ｐゴシック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53D74"/>
          </a:solidFill>
          <a:latin typeface="Good Offc Pro Medium" panose="020B0604020101020102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53D74"/>
          </a:solidFill>
          <a:latin typeface="Good Offc Pro" panose="020B0504020101020102" pitchFamily="34" charset="0"/>
          <a:ea typeface="ＭＳ Ｐゴシック" charset="0"/>
          <a:cs typeface="ＭＳ Ｐゴシック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53D74"/>
          </a:solidFill>
          <a:latin typeface="Good Offc Pro" panose="020B0504020101020102" pitchFamily="34" charset="0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53D74"/>
          </a:solidFill>
          <a:latin typeface="Good Offc Pro" panose="020B0504020101020102" pitchFamily="34" charset="0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53D74"/>
          </a:solidFill>
          <a:latin typeface="Good Offc Pro" panose="020B0504020101020102" pitchFamily="34" charset="0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53D74"/>
          </a:solidFill>
          <a:latin typeface="Good Offc Pro" panose="020B0504020101020102" pitchFamily="34" charset="0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4">
            <a:extLst>
              <a:ext uri="{FF2B5EF4-FFF2-40B4-BE49-F238E27FC236}">
                <a16:creationId xmlns:a16="http://schemas.microsoft.com/office/drawing/2014/main" id="{71A4000D-F631-C67E-0E94-B132C4F5627E}"/>
              </a:ext>
            </a:extLst>
          </p:cNvPr>
          <p:cNvSpPr txBox="1">
            <a:spLocks/>
          </p:cNvSpPr>
          <p:nvPr/>
        </p:nvSpPr>
        <p:spPr bwMode="auto">
          <a:xfrm>
            <a:off x="838200" y="2568575"/>
            <a:ext cx="92106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 dirty="0">
                <a:latin typeface="Good Offc Pro Medium" pitchFamily="34" charset="0"/>
              </a:rPr>
              <a:t>ANEXO 1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dirty="0">
                <a:latin typeface="Good Offc Pro Medium" pitchFamily="34" charset="0"/>
              </a:rPr>
              <a:t>Coagulación sanguínea</a:t>
            </a:r>
            <a:endParaRPr lang="en-US" altLang="es-ES" dirty="0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4">
            <a:extLst>
              <a:ext uri="{FF2B5EF4-FFF2-40B4-BE49-F238E27FC236}">
                <a16:creationId xmlns:a16="http://schemas.microsoft.com/office/drawing/2014/main" id="{FFB74411-FD03-200C-0253-E27ECFB70E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16063" y="1298575"/>
            <a:ext cx="9150350" cy="1384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100000"/>
              </a:lnSpc>
              <a:spcAft>
                <a:spcPts val="600"/>
              </a:spcAft>
            </a:pPr>
            <a:r>
              <a:rPr lang="en-US" altLang="es-ES" sz="4400" b="1" u="sng">
                <a:ea typeface="ＭＳ Ｐゴシック" panose="020B0600070205080204" pitchFamily="34" charset="-128"/>
              </a:rPr>
              <a:t>Coagulación sanguínea</a:t>
            </a:r>
            <a:br>
              <a:rPr lang="en-US" altLang="es-ES" sz="4400">
                <a:ea typeface="ＭＳ Ｐゴシック" panose="020B0600070205080204" pitchFamily="34" charset="-128"/>
              </a:rPr>
            </a:br>
            <a:r>
              <a:rPr lang="en-US" altLang="es-ES" sz="4400">
                <a:ea typeface="ＭＳ Ｐゴシック" panose="020B0600070205080204" pitchFamily="34" charset="-128"/>
              </a:rPr>
              <a:t> </a:t>
            </a:r>
            <a:r>
              <a:rPr lang="en-US" altLang="es-ES" sz="3600">
                <a:ea typeface="ＭＳ Ｐゴシック" panose="020B0600070205080204" pitchFamily="34" charset="-128"/>
              </a:rPr>
              <a:t>- </a:t>
            </a:r>
            <a:r>
              <a:rPr lang="es-ES_tradnl" altLang="es-ES" sz="3600">
                <a:ea typeface="ＭＳ Ｐゴシック" panose="020B0600070205080204" pitchFamily="34" charset="-128"/>
              </a:rPr>
              <a:t>Espasmo vascular</a:t>
            </a:r>
            <a:br>
              <a:rPr lang="es-ES_tradnl" altLang="es-ES" sz="3600">
                <a:ea typeface="ＭＳ Ｐゴシック" panose="020B0600070205080204" pitchFamily="34" charset="-128"/>
              </a:rPr>
            </a:br>
            <a:r>
              <a:rPr lang="es-ES_tradnl" altLang="es-ES" sz="3600">
                <a:ea typeface="ＭＳ Ｐゴシック" panose="020B0600070205080204" pitchFamily="34" charset="-128"/>
              </a:rPr>
              <a:t> - Hemostasia primaria/formación de tapón plaquetario</a:t>
            </a:r>
            <a:br>
              <a:rPr lang="es-ES_tradnl" altLang="es-ES" sz="3600">
                <a:ea typeface="ＭＳ Ｐゴシック" panose="020B0600070205080204" pitchFamily="34" charset="-128"/>
              </a:rPr>
            </a:br>
            <a:r>
              <a:rPr lang="es-ES_tradnl" altLang="es-ES" sz="3600">
                <a:ea typeface="ＭＳ Ｐゴシック" panose="020B0600070205080204" pitchFamily="34" charset="-128"/>
              </a:rPr>
              <a:t> - Coagulación sanguínea/cascada de la coagulación</a:t>
            </a:r>
            <a:br>
              <a:rPr lang="es-ES_tradnl" altLang="es-ES" sz="3600">
                <a:ea typeface="ＭＳ Ｐゴシック" panose="020B0600070205080204" pitchFamily="34" charset="-128"/>
              </a:rPr>
            </a:br>
            <a:r>
              <a:rPr lang="es-ES_tradnl" altLang="es-ES" sz="3600">
                <a:ea typeface="ＭＳ Ｐゴシック" panose="020B0600070205080204" pitchFamily="34" charset="-128"/>
              </a:rPr>
              <a:t> - Contracción y retracción del coágulo</a:t>
            </a:r>
            <a:br>
              <a:rPr lang="es-ES_tradnl" altLang="es-ES" sz="3600">
                <a:ea typeface="ＭＳ Ｐゴシック" panose="020B0600070205080204" pitchFamily="34" charset="-128"/>
              </a:rPr>
            </a:br>
            <a:endParaRPr lang="en-US" altLang="es-ES" sz="36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ítulo 4">
            <a:extLst>
              <a:ext uri="{FF2B5EF4-FFF2-40B4-BE49-F238E27FC236}">
                <a16:creationId xmlns:a16="http://schemas.microsoft.com/office/drawing/2014/main" id="{A6C0ACF2-7404-9408-BCAA-E24CB6C35454}"/>
              </a:ext>
            </a:extLst>
          </p:cNvPr>
          <p:cNvSpPr txBox="1">
            <a:spLocks/>
          </p:cNvSpPr>
          <p:nvPr/>
        </p:nvSpPr>
        <p:spPr bwMode="auto">
          <a:xfrm>
            <a:off x="603250" y="508000"/>
            <a:ext cx="11080750" cy="863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itter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s-ES" sz="3200" b="1" dirty="0">
                <a:solidFill>
                  <a:srgbClr val="053D74"/>
                </a:solidFill>
                <a:latin typeface="Good Offc Pro Medium" charset="0"/>
              </a:rPr>
              <a:t>Espasmo vascular</a:t>
            </a:r>
            <a:endParaRPr lang="en-US" sz="3000" b="1" dirty="0">
              <a:solidFill>
                <a:schemeClr val="accent5">
                  <a:lumMod val="75000"/>
                </a:schemeClr>
              </a:solidFill>
              <a:latin typeface="Good Offc Pro Medium" charset="0"/>
            </a:endParaRPr>
          </a:p>
        </p:txBody>
      </p:sp>
      <p:sp>
        <p:nvSpPr>
          <p:cNvPr id="9219" name="CuadroTexto 5">
            <a:extLst>
              <a:ext uri="{FF2B5EF4-FFF2-40B4-BE49-F238E27FC236}">
                <a16:creationId xmlns:a16="http://schemas.microsoft.com/office/drawing/2014/main" id="{1B7348AE-0417-55EB-AC00-EC078B399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2046288"/>
            <a:ext cx="9185275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altLang="es-ES"/>
              <a:t>Reflejos nerviosos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altLang="es-ES"/>
              <a:t>Contracción miógena de vasos sanguíneos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_tradnl" altLang="es-ES"/>
              <a:t>Factores humorales de tejidos lesionados y plaquetarios (tromboxano A2)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4">
            <a:extLst>
              <a:ext uri="{FF2B5EF4-FFF2-40B4-BE49-F238E27FC236}">
                <a16:creationId xmlns:a16="http://schemas.microsoft.com/office/drawing/2014/main" id="{67155D9E-FE5B-5AC6-7CCC-C950382B8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Hemostasia primaria/formación de un tapón plaquetario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sp>
        <p:nvSpPr>
          <p:cNvPr id="10243" name="CuadroTexto 5">
            <a:extLst>
              <a:ext uri="{FF2B5EF4-FFF2-40B4-BE49-F238E27FC236}">
                <a16:creationId xmlns:a16="http://schemas.microsoft.com/office/drawing/2014/main" id="{9ECFAEE0-47DF-FC87-D1C5-704AA2D9B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2046288"/>
            <a:ext cx="4792663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_tradnl" altLang="es-ES" sz="2000"/>
              <a:t>Adhesión plaquetaria: las plaquetas contactan con la superficie vascular dañada, se hinchan, adoptan formas irregulares y sus proteínas contráctiles se contraen uniéndose a las fibras de colágeno y al FvW mediante la glucoproteína Ib</a:t>
            </a:r>
          </a:p>
        </p:txBody>
      </p:sp>
      <p:sp>
        <p:nvSpPr>
          <p:cNvPr id="10244" name="CuadroTexto 5">
            <a:extLst>
              <a:ext uri="{FF2B5EF4-FFF2-40B4-BE49-F238E27FC236}">
                <a16:creationId xmlns:a16="http://schemas.microsoft.com/office/drawing/2014/main" id="{C3F68FA5-732C-EEF1-BA55-924C0A3C2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1138" y="2046288"/>
            <a:ext cx="47926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_tradnl" altLang="es-ES" sz="2000"/>
              <a:t>Agregación plaquetaria: las plaquetas segregan ADP y tromboxano A2 y activan las plaquetas cercanas que mediante la glucoproteína IIb-IIIa se unen al fibrinógeno y se agregan a las plaquetas activadas originalmente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4">
            <a:extLst>
              <a:ext uri="{FF2B5EF4-FFF2-40B4-BE49-F238E27FC236}">
                <a16:creationId xmlns:a16="http://schemas.microsoft.com/office/drawing/2014/main" id="{2EC47649-4A30-2C35-B35E-A5E399189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Coagulación sanguínea o cascada de la coagulación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62EFC0-ADD9-B40D-81D6-6E9E06C20E7D}"/>
              </a:ext>
            </a:extLst>
          </p:cNvPr>
          <p:cNvGraphicFramePr>
            <a:graphicFrameLocks noGrp="1"/>
          </p:cNvGraphicFramePr>
          <p:nvPr/>
        </p:nvGraphicFramePr>
        <p:xfrm>
          <a:off x="1793875" y="1311275"/>
          <a:ext cx="8128000" cy="4603812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24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Formación del activador de la protrombina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2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Vía extrínseca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Vía intrínseca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2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Traumatismo de la pared vascular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Traumatismo sanguíneo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2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Liberación del factor tisular (FIII)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FXII -&gt; FXIIa + liberación de FP3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2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FIII + FVII -&gt; FVIIa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FXII</a:t>
                      </a:r>
                      <a:r>
                        <a:rPr kumimoji="0" lang="en-US" altLang="es-E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</a:t>
                      </a: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 + F. Fitzgerald +F. Fletcher + FXI -&gt; FIXa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2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FIV + FVIIa + FX -&gt; Fx</a:t>
                      </a:r>
                      <a:r>
                        <a:rPr kumimoji="0" lang="en-US" altLang="es-E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FXIa + FIX + FIV -&gt; FIXa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2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FIXa + FVIIIa + FIV + FP3 + FX -&gt; FXa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089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FXa + FIII + FP3 + FIV + FV -&gt; complejo activador de la protrombina </a:t>
                      </a:r>
                      <a:b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+ protrombina (FII) -&gt; trombina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24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Complejo activador de la protrombina + fosfolípidos plaquetarios + FIV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24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Fibrinógeno (FI) + trombina -&gt; monómeros de fibrinógeno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24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Monómeros de fibrinógeno + FIV -&gt; fibras de fibrina</a:t>
                      </a: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424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Trombina + factor estabilizador de la fibrina activado (FXIIIa) -&gt; fibras de fibrina entrecruzadas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4">
            <a:extLst>
              <a:ext uri="{FF2B5EF4-FFF2-40B4-BE49-F238E27FC236}">
                <a16:creationId xmlns:a16="http://schemas.microsoft.com/office/drawing/2014/main" id="{EE0B6632-5C87-7DC9-EEC2-F6EF4D618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Contracción y retracción del coágulo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sp>
        <p:nvSpPr>
          <p:cNvPr id="12291" name="CuadroTexto 5">
            <a:extLst>
              <a:ext uri="{FF2B5EF4-FFF2-40B4-BE49-F238E27FC236}">
                <a16:creationId xmlns:a16="http://schemas.microsoft.com/office/drawing/2014/main" id="{D1CD6247-5DB6-F248-B274-545BC3A09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2046288"/>
            <a:ext cx="918527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/>
              <a:t>Las proteínas contráctiles plaquetarias contraen y retraen el coágulo formando suero que no contiene fibrinógeno ni la mayor parte de los factores de la coagulación y juntan los bordes de los vasos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es-ES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2000"/>
              <a:t>ADP: difosfato de adenosina; FvW: factor von Willebrand.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4">
            <a:extLst>
              <a:ext uri="{FF2B5EF4-FFF2-40B4-BE49-F238E27FC236}">
                <a16:creationId xmlns:a16="http://schemas.microsoft.com/office/drawing/2014/main" id="{3A7045D8-88DD-ED5E-F167-22A2029E874A}"/>
              </a:ext>
            </a:extLst>
          </p:cNvPr>
          <p:cNvSpPr txBox="1">
            <a:spLocks/>
          </p:cNvSpPr>
          <p:nvPr/>
        </p:nvSpPr>
        <p:spPr bwMode="auto">
          <a:xfrm>
            <a:off x="3122613" y="2520950"/>
            <a:ext cx="69262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2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Presentaciones farmacéuticas de anticoagulantes orales antivitamina K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2">
            <a:extLst>
              <a:ext uri="{FF2B5EF4-FFF2-40B4-BE49-F238E27FC236}">
                <a16:creationId xmlns:a16="http://schemas.microsoft.com/office/drawing/2014/main" id="{657E0472-16FA-655C-09BB-932659F9AB3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2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9BAD52-CDCB-6F52-E6B4-180C2DC511CD}"/>
              </a:ext>
            </a:extLst>
          </p:cNvPr>
          <p:cNvGraphicFramePr>
            <a:graphicFrameLocks noGrp="1"/>
          </p:cNvGraphicFramePr>
          <p:nvPr/>
        </p:nvGraphicFramePr>
        <p:xfrm>
          <a:off x="1554163" y="1700213"/>
          <a:ext cx="7956550" cy="4351333"/>
        </p:xfrm>
        <a:graphic>
          <a:graphicData uri="http://schemas.openxmlformats.org/drawingml/2006/table">
            <a:tbl>
              <a:tblPr/>
              <a:tblGrid>
                <a:gridCol w="198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9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9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9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8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Principio activo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Nombre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Tiempo de desaparición del efecto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Presentación en comprimidos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Acenocumarol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Sintrom®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 días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1 y 4 mg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437">
                <a:tc rowSpan="4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Warfarina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Aldocumar® 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4 días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1, 3, 5 y 10 mg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Coumadin®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4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Waran®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1, 3 y 5 mg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Tedicimar®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Fenprocumona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Marcumar®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7-10 días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1, 3 y 5 mg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Fenindiona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Previsan®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3-4 días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20 mg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4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Bishidroxicumarina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Dicumarol®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5-6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4">
            <a:extLst>
              <a:ext uri="{FF2B5EF4-FFF2-40B4-BE49-F238E27FC236}">
                <a16:creationId xmlns:a16="http://schemas.microsoft.com/office/drawing/2014/main" id="{BFD9C4F4-E55E-8234-CDA0-EFD0920D7BF7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3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Indicaciones del tratamiento anticoagulante oral (TAO) con antivitamina K (AVK)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2">
            <a:extLst>
              <a:ext uri="{FF2B5EF4-FFF2-40B4-BE49-F238E27FC236}">
                <a16:creationId xmlns:a16="http://schemas.microsoft.com/office/drawing/2014/main" id="{D7FBFAF6-C66C-FAFC-BD56-358A5456E3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3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AB4A75-7918-D723-FACC-23DA55C6A667}"/>
              </a:ext>
            </a:extLst>
          </p:cNvPr>
          <p:cNvGraphicFramePr>
            <a:graphicFrameLocks noGrp="1"/>
          </p:cNvGraphicFramePr>
          <p:nvPr/>
        </p:nvGraphicFramePr>
        <p:xfrm>
          <a:off x="1658938" y="2074863"/>
          <a:ext cx="8128000" cy="3550013"/>
        </p:xfrm>
        <a:graphic>
          <a:graphicData uri="http://schemas.openxmlformats.org/drawingml/2006/table">
            <a:tbl>
              <a:tblPr/>
              <a:tblGrid>
                <a:gridCol w="666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3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Indicaciones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Margen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95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Trombosis venosa profunda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95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Embolia pulmonar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026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1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ACV progresivo sin patología embolígena conocida y ACV repetidos sin patología cardiovascular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308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Fibrilación auricular crónica no valvular</a:t>
                      </a:r>
                    </a:p>
                    <a:p>
                      <a:pPr marL="635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(con algún factor de riesgo: embolia sistémica, ACV previo, HTA, FEVI disminuida, edad ≥ 75 años)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395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Cardioversión selectiva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395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Prótesis valvulares biológicas sin factores de riesgo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340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Prótesis valvulares biológicas o valvulopatías</a:t>
                      </a:r>
                    </a:p>
                    <a:p>
                      <a:pPr marL="6350" marR="0" lvl="0" indent="0" algn="ctr" defTabSz="914400" rtl="0" eaLnBrk="1" fontAlgn="base" latinLnBrk="0" hangingPunct="1">
                        <a:lnSpc>
                          <a:spcPct val="101000"/>
                        </a:lnSpc>
                        <a:spcBef>
                          <a:spcPts val="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 (Body)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(incluido prolapso mitral) con alguno de los siguientes: auricular izquierda &gt; 55 mm, trombos en interior, FA, embolia previa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2">
            <a:extLst>
              <a:ext uri="{FF2B5EF4-FFF2-40B4-BE49-F238E27FC236}">
                <a16:creationId xmlns:a16="http://schemas.microsoft.com/office/drawing/2014/main" id="{411EC114-1016-4B55-943A-D2D18B9737F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3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1E66E72-EF47-FA00-C264-6D0BBEA36624}"/>
              </a:ext>
            </a:extLst>
          </p:cNvPr>
          <p:cNvGraphicFramePr>
            <a:graphicFrameLocks noGrp="1"/>
          </p:cNvGraphicFramePr>
          <p:nvPr/>
        </p:nvGraphicFramePr>
        <p:xfrm>
          <a:off x="1658938" y="2074863"/>
          <a:ext cx="8128000" cy="3017853"/>
        </p:xfrm>
        <a:graphic>
          <a:graphicData uri="http://schemas.openxmlformats.org/drawingml/2006/table">
            <a:tbl>
              <a:tblPr/>
              <a:tblGrid>
                <a:gridCol w="666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5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Síndrome antifosfolípido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2, 5-3, 5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5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Miocardiopatía dilatada con FEVI &lt; 25 %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238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2-3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622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1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IAM anterior extenso con alguno de los siguientes factores: trombo intraventricular, dilatación del VI, FEVI &lt; 35 %, insuficiencia cardíaca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2-3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5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Recurrencia de IAM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238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2,5-3,5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5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1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Prótesis valvulares mecánicas (Medtronic, Carbomedics, St Jude)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2,5-3,5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5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1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Prótesis valvulares mecánicas aórticas de doble disco y sin factores de riesgo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2-3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5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1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Prótesis valvulares mecánicas con embolia a pesar de correcta anticoagulación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3-4,5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5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Prótesis valvular mecánica (tipo Starr-Edwards, antiguas)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23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238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3-4,5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440" name="TextBox 1">
            <a:extLst>
              <a:ext uri="{FF2B5EF4-FFF2-40B4-BE49-F238E27FC236}">
                <a16:creationId xmlns:a16="http://schemas.microsoft.com/office/drawing/2014/main" id="{94A0905B-8D50-E791-5D88-48D03877C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5235575"/>
            <a:ext cx="751205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ES" sz="1000">
                <a:solidFill>
                  <a:srgbClr val="2F5597"/>
                </a:solidFill>
                <a:latin typeface="Bitter" pitchFamily="2" charset="0"/>
              </a:rPr>
              <a:t>ACV: accidente cerebrovascular; FA: fibrilación auricular; FEVI: fracción de eyección del ventrículo izquierdo; HTA: hipertensión arterial; IAM: infarto agudo de miocardio; VI: ventrículo izquierdo.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s-ES" sz="1800">
              <a:solidFill>
                <a:schemeClr val="tx1"/>
              </a:solidFill>
              <a:latin typeface="Bitter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4">
            <a:extLst>
              <a:ext uri="{FF2B5EF4-FFF2-40B4-BE49-F238E27FC236}">
                <a16:creationId xmlns:a16="http://schemas.microsoft.com/office/drawing/2014/main" id="{8F5BDC87-9434-CA1D-7EAB-60DB0B2F6D1F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4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Contraindicaciones del tratamiento anticoagulante oral con antivitamina K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2">
            <a:extLst>
              <a:ext uri="{FF2B5EF4-FFF2-40B4-BE49-F238E27FC236}">
                <a16:creationId xmlns:a16="http://schemas.microsoft.com/office/drawing/2014/main" id="{D2092A93-D658-DDED-FEFE-411FC6C2E3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4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915DDA7-2535-DEA7-D183-96F0CFFC6D41}"/>
              </a:ext>
            </a:extLst>
          </p:cNvPr>
          <p:cNvGraphicFramePr>
            <a:graphicFrameLocks noGrp="1"/>
          </p:cNvGraphicFramePr>
          <p:nvPr/>
        </p:nvGraphicFramePr>
        <p:xfrm>
          <a:off x="1736725" y="1779588"/>
          <a:ext cx="8128000" cy="4027661"/>
        </p:xfrm>
        <a:graphic>
          <a:graphicData uri="http://schemas.openxmlformats.org/drawingml/2006/table">
            <a:tbl>
              <a:tblPr/>
              <a:tblGrid>
                <a:gridCol w="4106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4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Absolutas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Relativas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46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Aneurisma cerebral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Alcoholismo activo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46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Cirugía ocular o del SNC reciente especialmente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Alteraciones mentales, con tendencia al suicidio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46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Diátesis hemorrágicas graves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Coagulopatías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855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Gestación (contraindicado en el 1.er trimestre por riesgo de embriopatía, y en el último mes por riesgo</a:t>
                      </a:r>
                    </a:p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de sangrado materno y fetal)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Endocarditis bacteriana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46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Hemorragia cerebral reciente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Epilepsia no controlada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79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HTA grave no controlada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Gestación (contraindicado en el 1.er trimestre por riesgo de embriopatía y en el último mes por riesgo de sangrado materno y fetal)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261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Hemorragias activas (úlcera gastroduodenal sangrante, neoplasia ulcerada, retinopatía hemorrágica dependiendo</a:t>
                      </a:r>
                    </a:p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de su gravedad, etc.)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Hemorragias graves recurrentes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2">
            <a:extLst>
              <a:ext uri="{FF2B5EF4-FFF2-40B4-BE49-F238E27FC236}">
                <a16:creationId xmlns:a16="http://schemas.microsoft.com/office/drawing/2014/main" id="{B0ED402D-93CF-B9E7-6558-E218C8E2B3B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4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4ADE74B-55F7-CFCB-1B89-083CA3B6F9A7}"/>
              </a:ext>
            </a:extLst>
          </p:cNvPr>
          <p:cNvGraphicFramePr>
            <a:graphicFrameLocks noGrp="1"/>
          </p:cNvGraphicFramePr>
          <p:nvPr/>
        </p:nvGraphicFramePr>
        <p:xfrm>
          <a:off x="1736725" y="1779588"/>
          <a:ext cx="8128000" cy="3352798"/>
        </p:xfrm>
        <a:graphic>
          <a:graphicData uri="http://schemas.openxmlformats.org/drawingml/2006/table">
            <a:tbl>
              <a:tblPr/>
              <a:tblGrid>
                <a:gridCol w="4106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524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Insuficiencia hepática grave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524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Insuficiencia renal grave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524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Malabsorción intestinal. Esteatorrea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524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Pericarditis con derrame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928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Problemas de colaboración del paciente y de su entorno para realizar los controles y hacer tratamiento adecuado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524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Pronóstico vital infausto a muy corto plazo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25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Retinopatía hemorrágica, dependiendo de su gravedad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25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Riesgo de traumatismos recurrentes, trastornos de la marcha o tendencia a caídas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512" name="TextBox 3">
            <a:extLst>
              <a:ext uri="{FF2B5EF4-FFF2-40B4-BE49-F238E27FC236}">
                <a16:creationId xmlns:a16="http://schemas.microsoft.com/office/drawing/2014/main" id="{02474CB2-A6E7-563E-239F-8618E7B75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5254625"/>
            <a:ext cx="7513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HTA: hipertensión arterial; SNC: sistema nervioso central.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s-ES" sz="1800">
              <a:solidFill>
                <a:schemeClr val="tx1"/>
              </a:solidFill>
              <a:latin typeface="Bitter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4">
            <a:extLst>
              <a:ext uri="{FF2B5EF4-FFF2-40B4-BE49-F238E27FC236}">
                <a16:creationId xmlns:a16="http://schemas.microsoft.com/office/drawing/2014/main" id="{88190854-9DA2-F878-19F8-6E324B8D006F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5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Ajuste de la dosis para un INR de 2-3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2">
            <a:extLst>
              <a:ext uri="{FF2B5EF4-FFF2-40B4-BE49-F238E27FC236}">
                <a16:creationId xmlns:a16="http://schemas.microsoft.com/office/drawing/2014/main" id="{712EE9B1-0BCB-F2F3-9D4B-3723413AA4E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5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EE77AE1-9DA2-653B-5F3A-CCCF0EAD9CAA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1674813"/>
          <a:ext cx="7708900" cy="4387854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INR</a:t>
                      </a: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Actitud</a:t>
                      </a: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737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1,1-1,4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Aumentar la DST un 10-20 % (procurar aumentar la dosis del 1.er día)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1 semana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Si hay alto riesgo trombótico, añadir HBPM*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5-7 días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38">
                <a:tc rowSpan="2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1,5-1,9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Aumentar la DST un 5-10 %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2 semanas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37">
                <a:tc rowSpan="2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3,1-3,9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5 % (procurar disminuir la dosis del 1.er día)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2 semanas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38">
                <a:tc rowSpan="3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4-5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 tomar la dosis del 1.er día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10-20 %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1 semana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2">
            <a:extLst>
              <a:ext uri="{FF2B5EF4-FFF2-40B4-BE49-F238E27FC236}">
                <a16:creationId xmlns:a16="http://schemas.microsoft.com/office/drawing/2014/main" id="{36B1C4A4-DBD1-787F-7C0D-D6609DE7C4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5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90E273-C265-4D49-8E88-6B6517681A3B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1674813"/>
          <a:ext cx="7708900" cy="3573466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38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5-8 sin hemorragia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 tomar la dosis del 1.er día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10-20 %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5 días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Vitamina K 2 mg v.o. (0,2 cm3 de Konakion®)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838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&gt;8 sin hemorragia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Suspender los ACO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Vitamina K 3-5 mg v.o. (0,3-0,5 cm3 de Konakion®)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al día siguiente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20 %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838">
                <a:tc rowSpan="2"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Hemorragia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Remitir al hospital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523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23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Si hay sangrado mayor: vitamina K 10 mg i.v.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3583" name="TextBox 3">
            <a:extLst>
              <a:ext uri="{FF2B5EF4-FFF2-40B4-BE49-F238E27FC236}">
                <a16:creationId xmlns:a16="http://schemas.microsoft.com/office/drawing/2014/main" id="{4BA7673A-AC9E-C980-FB22-E983A19DA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5340350"/>
            <a:ext cx="7513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*Heparina de bajo peso molecular (HBPM) a dosis profilácticas: enoxaparina (Clexane®): 40 mg/24 h s.c.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Dalteparina (Fragmin®): 5000 U/24 h s.c.; nadroparina (Fraxiparina®): 3500 U/24 h s.c.; bemiparina (Hibor®): 2500 U/24 h s.c.; tinzaparina (Innohep®): 3500 U/24 h s.c.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ACO: anticoagulantes orales; DST: dosis semanal total; i.v.: por vía intravenosa; s.c.: por vía subcutánea; v.o.: por vía oral.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4">
            <a:extLst>
              <a:ext uri="{FF2B5EF4-FFF2-40B4-BE49-F238E27FC236}">
                <a16:creationId xmlns:a16="http://schemas.microsoft.com/office/drawing/2014/main" id="{5B6186C3-93D7-7F3E-5882-6F96D3B96A69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6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Ajuste de la dosis para un INR de 2,5-3,5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2">
            <a:extLst>
              <a:ext uri="{FF2B5EF4-FFF2-40B4-BE49-F238E27FC236}">
                <a16:creationId xmlns:a16="http://schemas.microsoft.com/office/drawing/2014/main" id="{7E63AD37-00B9-1006-C585-193223E025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6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1EBFEC-B624-20A4-9A88-128069F60A86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1674813"/>
          <a:ext cx="7708900" cy="4432425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0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INR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Actitud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026">
                <a:tc rowSpan="3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1,1-1,7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Aumentar la DST un 10-20 % (procurar aumentar la dosis del 1.er día)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Anadir HBPM* 2-3 días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2-5 días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802">
                <a:tc rowSpan="2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1,8-2,4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Aumentar la DST un 5-10 %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1-2 semanas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026">
                <a:tc rowSpan="2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3,6-4,9</a:t>
                      </a:r>
                    </a:p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(sin sangrado)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5-10 % (si INR &gt; 4 puede omitirse la dosis del 1.er día)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8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2 semanas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802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5-8</a:t>
                      </a:r>
                    </a:p>
                    <a:p>
                      <a:pPr marL="4763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(sin sangrado)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 tomar la dosis del 1.er día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10-20 %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50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Si INR &gt; 6, administrar 2 mg de vitamina K v.o. (0,2 cm3 de Konakion®)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80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en 2-5 días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2">
            <a:extLst>
              <a:ext uri="{FF2B5EF4-FFF2-40B4-BE49-F238E27FC236}">
                <a16:creationId xmlns:a16="http://schemas.microsoft.com/office/drawing/2014/main" id="{5B0310C7-39E4-EDB5-38C8-8FE8957410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6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5043CD-C7E2-CBD5-D596-9E4AD62EBBB8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1674813"/>
          <a:ext cx="7708900" cy="2170114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38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&gt;8</a:t>
                      </a:r>
                    </a:p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(sin sangrado)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Suspender los ACO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Vitamina K 3-5 mg v.o. (0,3-0,5 cm3 de Konakion®)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Control al día siguiente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Disminuir la DST un 20 %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838">
                <a:tc rowSpan="2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Hemorragia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Remitir al hospital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Si hay sangrado mayor: vitamina K 10 mg i.v.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646" name="TextBox 3">
            <a:extLst>
              <a:ext uri="{FF2B5EF4-FFF2-40B4-BE49-F238E27FC236}">
                <a16:creationId xmlns:a16="http://schemas.microsoft.com/office/drawing/2014/main" id="{2B79E1ED-9CD6-9345-0DC3-3A1853B56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4041775"/>
            <a:ext cx="7513638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*Heparina de bajo peso molecular (HBPM) a dosis profilácticas: enoxaparina (Clexane®): 40 mg/24 h s.c.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Dalteparina (Fragmin®): 5000 U/24 h s.c.; nadroparina (Fraxiparina®): 3500 U/24 h s.c.; bemiparina (Hibor®): 2500 U/24 h s.c.; tinzaparina (Innohep®): 3500 U724 h s.c.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ACO: anticoagulantes orales; DST: dosis semanal total; INR: índice internacional nor- malizado; i.v.: por vía intravenosa; v.o.: por vía oral.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4">
            <a:extLst>
              <a:ext uri="{FF2B5EF4-FFF2-40B4-BE49-F238E27FC236}">
                <a16:creationId xmlns:a16="http://schemas.microsoft.com/office/drawing/2014/main" id="{6EDB5D3A-52A1-DB16-9709-E1EE266F4C18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7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Posibles causas de INR fuera de límite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2">
            <a:extLst>
              <a:ext uri="{FF2B5EF4-FFF2-40B4-BE49-F238E27FC236}">
                <a16:creationId xmlns:a16="http://schemas.microsoft.com/office/drawing/2014/main" id="{F1E41B92-81AD-E7FE-9A69-A8BAE47992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7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BE73EC0-24D1-62DE-3D92-C969B966146E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1674813"/>
          <a:ext cx="7708900" cy="3722685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90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INR &lt; 1,5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INR &gt; 4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10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Olvidos o errores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Errores de dosificación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156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Problemas en la extracción de la muestra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Enfermedades intercurrentes (catarro, diarrea, etc.)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0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Cambios en la dieta (vegetales)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Cambios en la dieta (alcohol)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0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Aumento de actividad física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Disminución de actividad física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0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Inicio de medicación inhibidora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Inicio de medicación potenciadora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56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Retirada de medicación potenciadora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Hepatopatía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0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Aumento de peso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Pérdida de peso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0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Mejoría del estado general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Descompensación cardíaca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09">
                <a:tc>
                  <a:txBody>
                    <a:bodyPr/>
                    <a:lstStyle>
                      <a:lvl1pPr marL="6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63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Técnica de punción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Técnica de punción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8710" name="TextBox 3">
            <a:extLst>
              <a:ext uri="{FF2B5EF4-FFF2-40B4-BE49-F238E27FC236}">
                <a16:creationId xmlns:a16="http://schemas.microsoft.com/office/drawing/2014/main" id="{8FBE2D84-0478-66E6-DF9B-16A02661E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100" y="5503863"/>
            <a:ext cx="75136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INR: índice internacional normalizado.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s-ES" sz="1800">
              <a:solidFill>
                <a:schemeClr val="tx1"/>
              </a:solidFill>
              <a:latin typeface="Bitter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4">
            <a:extLst>
              <a:ext uri="{FF2B5EF4-FFF2-40B4-BE49-F238E27FC236}">
                <a16:creationId xmlns:a16="http://schemas.microsoft.com/office/drawing/2014/main" id="{2E1540A5-D31D-3AFB-1408-392D672EF419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8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Interacciones farmacológicas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4">
            <a:extLst>
              <a:ext uri="{FF2B5EF4-FFF2-40B4-BE49-F238E27FC236}">
                <a16:creationId xmlns:a16="http://schemas.microsoft.com/office/drawing/2014/main" id="{CE01F3C8-D791-3095-DE70-77295DF9E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Fármacos potenciadores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7CCA2E7-F34B-9286-D400-D933B7E68698}"/>
              </a:ext>
            </a:extLst>
          </p:cNvPr>
          <p:cNvGraphicFramePr>
            <a:graphicFrameLocks noGrp="1"/>
          </p:cNvGraphicFramePr>
          <p:nvPr/>
        </p:nvGraphicFramePr>
        <p:xfrm>
          <a:off x="1793875" y="1311275"/>
          <a:ext cx="8128000" cy="4567239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532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a-cis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cit-fenof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fenop-le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ma-propaf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AAS y salicilatos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Citalopram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Fenoprofeno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Macrólidos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Ácido etacrínico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Claritromicina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Flubiprofeno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Metamizol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Ácido mefenámico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Clindamicina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Fluconazol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Metildopa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Ácido nalidíxico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Clofibrato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Fluorouracilo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Metotrexato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Ácido nicotínico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Cloranfenicol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Flutamida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Metronidazol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ADT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Clorpromazina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Fluvastatina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Mianserina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Alopurinol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Clorpropamida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Fluvoxamina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Miconazol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85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Aminoglucósidos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Cotrimoxazol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Fluxotina</a:t>
                      </a:r>
                    </a:p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(con warfarina)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Moxifloxacino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134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Amiodarona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Cloxacilina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Fosinopril (con Sintrom®)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Naproxeno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Anabolizantes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Danazol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Gemfibrozilo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Omeprazol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53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Antiácidos con magnesio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Dextropopoxifeno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Glibenclamida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Ovastatina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4">
            <a:extLst>
              <a:ext uri="{FF2B5EF4-FFF2-40B4-BE49-F238E27FC236}">
                <a16:creationId xmlns:a16="http://schemas.microsoft.com/office/drawing/2014/main" id="{D866A95E-D7EC-EB33-C9E4-19044DAB7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Fármacos potenciadores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242A41C-9CA3-D4E3-2B70-457C8CAE3E3F}"/>
              </a:ext>
            </a:extLst>
          </p:cNvPr>
          <p:cNvGraphicFramePr>
            <a:graphicFrameLocks noGrp="1"/>
          </p:cNvGraphicFramePr>
          <p:nvPr/>
        </p:nvGraphicFramePr>
        <p:xfrm>
          <a:off x="1793875" y="1311275"/>
          <a:ext cx="8128000" cy="3503775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015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Azatioprina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Diazóxido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Glucagón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Paracetamol (dosis altas)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28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Azitromicina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Diflunisal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Imidazoles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Paroxetina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28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Bezafibrato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Dipiridamol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Indometacina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PDN (dosis altas)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28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Carbimazol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Disopiramida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Interferón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Penicilina G (dosis altas)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015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Cefalosporinas: 2.ª-3.ª generación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Disulfiram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Isoniacida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Pentoxifilina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28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Ciclosporina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Eritromicina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Ketoconazol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Piroxicam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28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Cimetidina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Esteroide anabolizante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Ketoprofeno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Prednisona a dosis altas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015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Ciprofloxacino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Fenilbutazona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Lansoprazol con warfarina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Probucol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28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Cisaprida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Fenofibrato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Levofloxacino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Propafenona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4">
            <a:extLst>
              <a:ext uri="{FF2B5EF4-FFF2-40B4-BE49-F238E27FC236}">
                <a16:creationId xmlns:a16="http://schemas.microsoft.com/office/drawing/2014/main" id="{AB64D205-1248-4414-F251-CD1652C68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Fármacos potenciadores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41F3E8F-15D5-D1C5-9ED5-E29342A97A82}"/>
              </a:ext>
            </a:extLst>
          </p:cNvPr>
          <p:cNvGraphicFramePr>
            <a:graphicFrameLocks noGrp="1"/>
          </p:cNvGraphicFramePr>
          <p:nvPr/>
        </p:nvGraphicFramePr>
        <p:xfrm>
          <a:off x="1793875" y="1311275"/>
          <a:ext cx="8128000" cy="1917701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462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propan-quini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quino-si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su-ta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te-to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62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Propanolol con warfarina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Quinolonas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Sulfinpirazona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Tetraciclinas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462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Propiltiouracilo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Ranitidina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Sulfonamidas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Ticlopidina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853"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Quinidina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Sertralina</a:t>
                      </a:r>
                    </a:p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(con warfarina)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Sulindac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Tiroxina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62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Quinina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Simvastatina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Tamoxifeno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Tolbutamida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4">
            <a:extLst>
              <a:ext uri="{FF2B5EF4-FFF2-40B4-BE49-F238E27FC236}">
                <a16:creationId xmlns:a16="http://schemas.microsoft.com/office/drawing/2014/main" id="{EE74FC48-B039-009A-1F15-FB6A58350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8000"/>
            <a:ext cx="11080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200" b="1">
                <a:latin typeface="Good Offc Pro Medium" pitchFamily="34" charset="0"/>
              </a:rPr>
              <a:t>Fármacos inhibidores</a:t>
            </a:r>
            <a:endParaRPr lang="en-US" altLang="es-ES" sz="3000" b="1">
              <a:solidFill>
                <a:srgbClr val="2F5597"/>
              </a:solidFill>
              <a:latin typeface="Good Offc Pro Medium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9BFD28-CFF3-500D-B0DF-9411A790CB9C}"/>
              </a:ext>
            </a:extLst>
          </p:cNvPr>
          <p:cNvGraphicFramePr>
            <a:graphicFrameLocks noGrp="1"/>
          </p:cNvGraphicFramePr>
          <p:nvPr/>
        </p:nvGraphicFramePr>
        <p:xfrm>
          <a:off x="1793875" y="1311275"/>
          <a:ext cx="8128000" cy="3025777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522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a-ci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co-gr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ha-ri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7BC3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su-tr</a:t>
                      </a:r>
                      <a:endParaRPr kumimoji="0" lang="en-U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52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Acarbosa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9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92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Colestipol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Haloperidol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Sucralfato con warfarina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522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Antitiroideos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Colestiramina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Meprobamato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Sulfasalazina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123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Anticonceptivos orales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Dicloxacilina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Mesalazina con warfarina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Suplementos dieta/vitamina K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522">
                <a:tc>
                  <a:txBody>
                    <a:bodyPr/>
                    <a:lstStyle>
                      <a:lvl1pPr marL="1588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Barbitúricos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Estrógenos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Primidona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Terbinafina con warfarina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522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Bosentano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Fenitoína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Ritonavir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Ticlopidina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522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Carbamazepina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508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Griseofulvina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Rifampicina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81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Trazodona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522">
                <a:tc>
                  <a:txBody>
                    <a:bodyPr/>
                    <a:lstStyle>
                      <a:lvl1pPr marL="317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Ciclosporina 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3842" name="TextBox 3">
            <a:extLst>
              <a:ext uri="{FF2B5EF4-FFF2-40B4-BE49-F238E27FC236}">
                <a16:creationId xmlns:a16="http://schemas.microsoft.com/office/drawing/2014/main" id="{DD34CBE3-4345-352B-99C5-0C7D381C1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5" y="4652963"/>
            <a:ext cx="7513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En letra negrita, fármacos con mayor interferencia y que se deben evitar en la medi- da de lo posible.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AAS: ácido acetilsalicílico; ADT: antidepresivos tricíclicos; PDN: prednisona.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4">
            <a:extLst>
              <a:ext uri="{FF2B5EF4-FFF2-40B4-BE49-F238E27FC236}">
                <a16:creationId xmlns:a16="http://schemas.microsoft.com/office/drawing/2014/main" id="{DD80367E-B800-60D9-A4EB-3530E4691EB7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9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Taxonomía NNN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2">
            <a:extLst>
              <a:ext uri="{FF2B5EF4-FFF2-40B4-BE49-F238E27FC236}">
                <a16:creationId xmlns:a16="http://schemas.microsoft.com/office/drawing/2014/main" id="{A0F8FB68-ED98-75C8-67A9-10D586E0AD3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9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93C17BF-4F68-41CA-A968-8DC5D02A3216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1674813"/>
          <a:ext cx="7708900" cy="3794195"/>
        </p:xfrm>
        <a:graphic>
          <a:graphicData uri="http://schemas.openxmlformats.org/drawingml/2006/table">
            <a:tbl>
              <a:tblPr/>
              <a:tblGrid>
                <a:gridCol w="159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9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9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826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Dominios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Clases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11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Funcional, incluye diagnósticos, resultados e intervenciones para</a:t>
                      </a:r>
                    </a:p>
                    <a:p>
                      <a:pPr marL="4763" marR="0" lvl="0" indent="0" algn="ctr" defTabSz="914400" rtl="0" eaLnBrk="1" fontAlgn="base" latinLnBrk="0" hangingPunct="1">
                        <a:lnSpc>
                          <a:spcPct val="111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promover las necesidades básicas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Actividad/ejercicio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Autocuidado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Confort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Sexualidad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Crecimiento y desarrollo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Sueño/reposo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7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Nutrición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Valores/creencias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26">
                <a:tc rowSpan="5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Fisiológico, incluye diagnósticos, resultados e intervenciones para promover una óptima salud biofísica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Funcionamiento cardíaco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Regulación física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Eliminación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Reproducción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0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Líquidos</a:t>
                      </a:r>
                    </a:p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y electrólitos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Función respiratoria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8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Neurocognición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Sensación/ percepción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Función farmacológica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Integración tisular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ítulo 2">
            <a:extLst>
              <a:ext uri="{FF2B5EF4-FFF2-40B4-BE49-F238E27FC236}">
                <a16:creationId xmlns:a16="http://schemas.microsoft.com/office/drawing/2014/main" id="{125F4247-54F5-9D0F-EC85-465B4E38B17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9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46D5A45-14F3-6AC3-9349-42E767BAA335}"/>
              </a:ext>
            </a:extLst>
          </p:cNvPr>
          <p:cNvGraphicFramePr>
            <a:graphicFrameLocks noGrp="1"/>
          </p:cNvGraphicFramePr>
          <p:nvPr/>
        </p:nvGraphicFramePr>
        <p:xfrm>
          <a:off x="1563688" y="1655763"/>
          <a:ext cx="8013700" cy="4176712"/>
        </p:xfrm>
        <a:graphic>
          <a:graphicData uri="http://schemas.openxmlformats.org/drawingml/2006/table">
            <a:tbl>
              <a:tblPr/>
              <a:tblGrid>
                <a:gridCol w="165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9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389">
                <a:tc rowSpan="4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Psicosocial, incluye diagnósticos, resultados e intervenciones para promover una salud mental y emocional óptima, así como el funcionamiento social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Conducta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Conocimientos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Comunicación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Roles/relaciones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Afrontamiento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Autopercepción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19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Emocional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 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53D74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89">
                <a:tc rowSpan="3"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3000"/>
                        </a:lnSpc>
                        <a:spcBef>
                          <a:spcPts val="1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Ambiental, incluye diagnósticos, resultados e intervenciones para promover y proteger la salud ambiental y la seguridad de los individuos, sistemas y comunidades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Sistemas de cuidados de salud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Poblaciones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618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444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4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53D74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Manejo del riesgo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6893" name="TextBox 3">
            <a:extLst>
              <a:ext uri="{FF2B5EF4-FFF2-40B4-BE49-F238E27FC236}">
                <a16:creationId xmlns:a16="http://schemas.microsoft.com/office/drawing/2014/main" id="{488CE7F9-D2C8-A85E-DBA8-EBDB0A6E1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5725" y="2400300"/>
            <a:ext cx="135731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ES" sz="1000">
                <a:solidFill>
                  <a:srgbClr val="2F5597"/>
                </a:solidFill>
                <a:latin typeface="Bitter" pitchFamily="2" charset="0"/>
              </a:rPr>
              <a:t>NNN: NANDA (North American Nursing Diagnosis Association International), NOC (Nursing Outcomes Classification), NIC (Nursing Interventions Classification).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ítulo 4">
            <a:extLst>
              <a:ext uri="{FF2B5EF4-FFF2-40B4-BE49-F238E27FC236}">
                <a16:creationId xmlns:a16="http://schemas.microsoft.com/office/drawing/2014/main" id="{ACC4AD99-0E02-3D62-B507-F006AE871775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10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Diagnósticos de la NANDA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ítulo 2">
            <a:extLst>
              <a:ext uri="{FF2B5EF4-FFF2-40B4-BE49-F238E27FC236}">
                <a16:creationId xmlns:a16="http://schemas.microsoft.com/office/drawing/2014/main" id="{92EA619E-D412-2E5E-5DC2-6016CDDD848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10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AFEDF54-19D2-928C-3B44-94FCF50D205A}"/>
              </a:ext>
            </a:extLst>
          </p:cNvPr>
          <p:cNvGraphicFramePr>
            <a:graphicFrameLocks noGrp="1"/>
          </p:cNvGraphicFramePr>
          <p:nvPr/>
        </p:nvGraphicFramePr>
        <p:xfrm>
          <a:off x="2060575" y="2038350"/>
          <a:ext cx="7708900" cy="3124200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0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Definición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15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00182 Disposición para mejorar el autocuidado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Patrón de realización de actividades por parte de la propia persona que le ayuda a alcanzar los objetivos relacionados con la salud y que puede ser reforzado 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353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00162 Disposición para mejorar la gestión de la propia salud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Patrón de regulación e integración en la vida cotidiana de un régimen terapéutico para el tratamiento de la enfermedad y sus secuelas que es suficiente para alcanzar los objetivos relacionados con la salud y que puede ser reforzado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353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00078 Gestión ineficaz de la propia salud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Patrón de regulación e integración en la vida cotidiana de un régimen terapéutico para el tratamiento de la enfermedad y sus secuelas que es insatisfactorio para alcanzar los objetivos relacionados con la salud 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77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ts val="8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00208 Riesgo de sangrado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Riesgo de disminución del volumen de sangre que puede comprometer la salud 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2">
            <a:extLst>
              <a:ext uri="{FF2B5EF4-FFF2-40B4-BE49-F238E27FC236}">
                <a16:creationId xmlns:a16="http://schemas.microsoft.com/office/drawing/2014/main" id="{5EA60F53-BCD0-77D8-67AF-59735F3D385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10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937B8E-BB7F-7859-9D38-DAF0835F323E}"/>
              </a:ext>
            </a:extLst>
          </p:cNvPr>
          <p:cNvGraphicFramePr>
            <a:graphicFrameLocks noGrp="1"/>
          </p:cNvGraphicFramePr>
          <p:nvPr/>
        </p:nvGraphicFramePr>
        <p:xfrm>
          <a:off x="2060575" y="2038350"/>
          <a:ext cx="7708900" cy="2911475"/>
        </p:xfrm>
        <a:graphic>
          <a:graphicData uri="http://schemas.openxmlformats.org/drawingml/2006/table">
            <a:tbl>
              <a:tblPr/>
              <a:tblGrid>
                <a:gridCol w="2636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87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Bitter" pitchFamily="2" charset="0"/>
                        <a:ea typeface="ＭＳ Ｐゴシック" panose="020B0600070205080204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Bitter" pitchFamily="2" charset="0"/>
                          <a:ea typeface="ＭＳ Ｐゴシック" panose="020B0600070205080204" pitchFamily="34" charset="-128"/>
                        </a:rPr>
                        <a:t>Definición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66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00043 Protección ineficaz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Disminución de la capacidad para autoprotegerse de amenazas internas y externas, como enfermedades o lesiones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683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00079 Incumplimiento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Conducta de una persona y/o un cuidador que no coincide con el plan terapéutico o de promoción de la salud acordado entre la persona (y/o la familia y/o la comunidad) y un profesional sanitario. Ante un plan terapéutico o de promoción de la salud acordado, la conducta de la persona o del cuidador es total o parcialmente de no adherencia y puede conducir a resultados clínicos ineficaces o parcialmente ineficaces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50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00035 Riesgo de lesión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Riesgo de lesión como consecuencia de la interacción de condiciones ambientales con los recursos adaptativos y defensivos de la persona 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956" name="TextBox 3">
            <a:extLst>
              <a:ext uri="{FF2B5EF4-FFF2-40B4-BE49-F238E27FC236}">
                <a16:creationId xmlns:a16="http://schemas.microsoft.com/office/drawing/2014/main" id="{987FB59C-C18E-8C57-C411-5506E16E4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575" y="5121275"/>
            <a:ext cx="3038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ES" sz="1000">
                <a:solidFill>
                  <a:srgbClr val="2F5597"/>
                </a:solidFill>
                <a:latin typeface="Bitter" pitchFamily="2" charset="0"/>
              </a:rPr>
              <a:t>NANDA: North American Nursing Diagnosis Association International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4">
            <a:extLst>
              <a:ext uri="{FF2B5EF4-FFF2-40B4-BE49-F238E27FC236}">
                <a16:creationId xmlns:a16="http://schemas.microsoft.com/office/drawing/2014/main" id="{2F9340D7-95B6-2431-C25C-887619E11A35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11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Resultados NOC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2">
            <a:extLst>
              <a:ext uri="{FF2B5EF4-FFF2-40B4-BE49-F238E27FC236}">
                <a16:creationId xmlns:a16="http://schemas.microsoft.com/office/drawing/2014/main" id="{20B903B8-8B65-DABB-96A1-00F65534CD0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11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37C79FB-F877-382A-1C73-5604CB5CB989}"/>
              </a:ext>
            </a:extLst>
          </p:cNvPr>
          <p:cNvGraphicFramePr>
            <a:graphicFrameLocks noGrp="1"/>
          </p:cNvGraphicFramePr>
          <p:nvPr/>
        </p:nvGraphicFramePr>
        <p:xfrm>
          <a:off x="1871663" y="1662113"/>
          <a:ext cx="7859712" cy="4287839"/>
        </p:xfrm>
        <a:graphic>
          <a:graphicData uri="http://schemas.openxmlformats.org/drawingml/2006/table">
            <a:tbl>
              <a:tblPr/>
              <a:tblGrid>
                <a:gridCol w="2687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7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9449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0307 Autocuidados: medicación no parenteral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Capacidad para administrar medicaciones orales y tópicas para cumplir los objetivos terapéuticos independientemente con o sin mecanismos de ayuda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0313 Nivel de autocuidado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Capacidad para realizar actividades de cuidados personales y tareas domésticas básicas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438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1600 Conducta de adhesión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Acciones autoiniciadas para fomentar el bienestar, la recuperación y la rehabilitación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063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1601 Conducta de cumplimiento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Acciones personales basadas en el asesoramiento profesional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438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1808 Conocimiento de la medicación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Grado de la comprensión transmitida sobre el uso seguro de la medicación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449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1623 Conducta de cumplimiento: medicación prescrita</a:t>
                      </a:r>
                      <a:endParaRPr kumimoji="0" lang="en-US" alt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Acciones personales para administrar medicación de forma segura para cumplir los objetivos terapéuticos según la recomendación de un profesional sanitario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63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2301 Respuesta a la medicación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Efectos terapéuticos y adversos en la medicación prescrita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0409 Coagulación sanguínea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Alcance de los coágulos sanguíneos dentro de un período normal de tiempo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063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1902 Control del riesgo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Acciones personales para prevenir, eliminar o reducir amenazas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2019" name="TextBox 3">
            <a:extLst>
              <a:ext uri="{FF2B5EF4-FFF2-40B4-BE49-F238E27FC236}">
                <a16:creationId xmlns:a16="http://schemas.microsoft.com/office/drawing/2014/main" id="{0C055779-787D-486F-C07F-040832846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75" y="6008688"/>
            <a:ext cx="30384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ES" sz="1000">
                <a:solidFill>
                  <a:srgbClr val="2F5597"/>
                </a:solidFill>
                <a:latin typeface="Bitter" pitchFamily="2" charset="0"/>
              </a:rPr>
              <a:t>NOC: Nursing Outcomes Classification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4">
            <a:extLst>
              <a:ext uri="{FF2B5EF4-FFF2-40B4-BE49-F238E27FC236}">
                <a16:creationId xmlns:a16="http://schemas.microsoft.com/office/drawing/2014/main" id="{0AA2600C-B3EB-F483-9C4D-5AE9C5A1FBE5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12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Intervenciones NIC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2">
            <a:extLst>
              <a:ext uri="{FF2B5EF4-FFF2-40B4-BE49-F238E27FC236}">
                <a16:creationId xmlns:a16="http://schemas.microsoft.com/office/drawing/2014/main" id="{B2407B81-3AB0-AB2D-1F69-243A0A725B7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12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8D4F8C-26F8-BEEF-1F13-558321F6AF5E}"/>
              </a:ext>
            </a:extLst>
          </p:cNvPr>
          <p:cNvGraphicFramePr>
            <a:graphicFrameLocks noGrp="1"/>
          </p:cNvGraphicFramePr>
          <p:nvPr/>
        </p:nvGraphicFramePr>
        <p:xfrm>
          <a:off x="1871663" y="1652588"/>
          <a:ext cx="7859712" cy="4210050"/>
        </p:xfrm>
        <a:graphic>
          <a:graphicData uri="http://schemas.openxmlformats.org/drawingml/2006/table">
            <a:tbl>
              <a:tblPr/>
              <a:tblGrid>
                <a:gridCol w="2687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7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9501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5616 Enseñanza sobre medicamentos prescritos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Preparación de un paciente para que tome de forma segura los medicamentos prescritos y observar sus efectos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28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5606 Enseñanza individual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Planificación, puesta en práctica y evaluación de un programa de enseñanza diseñado para tratar las necesidades particulares del paciente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47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4470 Ayuda en la modificación de sí mismo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Reafirmación del cambio autodirigido puesto en marcha por el paciente para conseguir metas personales importantes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5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5602 Enseñanza: proceso de enfermedad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Ayudar al paciente a comprender la información relacionada con un proceso de enfermedad específico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47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5616 Enseñanza sobre medicamentos prescritos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Preparación de un paciente para que tome de forma segura los medicamentos prescritos y observar sus efectos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501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4360 Modificación de la conducta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Promoción de un cambio de conducta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5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4010 Prevención de hemorragia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Disminución de los estímulos que pueden inducir hemorragias en pacientes con riesgo de sufrirlas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72">
                <a:tc>
                  <a:txBody>
                    <a:bodyPr/>
                    <a:lstStyle>
                      <a:lvl1pPr marL="47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4035 Muestra de sangre capilar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47625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53D74"/>
                          </a:solidFill>
                          <a:latin typeface="Good Offc Pro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476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Obtención por punción transcutánea de una muestra sanguínea periférica del cuerpo, como el talón, un dedo u otro lugar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4064" name="TextBox 3">
            <a:extLst>
              <a:ext uri="{FF2B5EF4-FFF2-40B4-BE49-F238E27FC236}">
                <a16:creationId xmlns:a16="http://schemas.microsoft.com/office/drawing/2014/main" id="{7C78B1DA-11DB-12EC-4065-1F59CB8E0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75" y="6008688"/>
            <a:ext cx="30384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ES" sz="1000">
                <a:solidFill>
                  <a:srgbClr val="2F5597"/>
                </a:solidFill>
                <a:latin typeface="Bitter" pitchFamily="2" charset="0"/>
              </a:rPr>
              <a:t>NIC: Nursing Interventions Classification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4">
            <a:extLst>
              <a:ext uri="{FF2B5EF4-FFF2-40B4-BE49-F238E27FC236}">
                <a16:creationId xmlns:a16="http://schemas.microsoft.com/office/drawing/2014/main" id="{1170CB17-8275-1B8A-84A0-1CC2F304D1B5}"/>
              </a:ext>
            </a:extLst>
          </p:cNvPr>
          <p:cNvSpPr txBox="1">
            <a:spLocks/>
          </p:cNvSpPr>
          <p:nvPr/>
        </p:nvSpPr>
        <p:spPr bwMode="auto">
          <a:xfrm>
            <a:off x="2635250" y="2520950"/>
            <a:ext cx="74136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 sz="4800">
                <a:latin typeface="Good Offc Pro Medium" pitchFamily="34" charset="0"/>
              </a:rPr>
              <a:t>ANEXO 13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altLang="es-ES">
                <a:latin typeface="Good Offc Pro Medium" pitchFamily="34" charset="0"/>
              </a:rPr>
              <a:t>Protocolo sobre cuidados de enfermería</a:t>
            </a:r>
            <a:endParaRPr lang="en-US" altLang="es-ES">
              <a:solidFill>
                <a:srgbClr val="FF0000"/>
              </a:solidFill>
              <a:latin typeface="Good Offc Pro Medium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2">
            <a:extLst>
              <a:ext uri="{FF2B5EF4-FFF2-40B4-BE49-F238E27FC236}">
                <a16:creationId xmlns:a16="http://schemas.microsoft.com/office/drawing/2014/main" id="{65ACEA8F-5527-D5EB-063A-660B816B90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13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sp>
        <p:nvSpPr>
          <p:cNvPr id="46083" name="CuadroTexto 5">
            <a:extLst>
              <a:ext uri="{FF2B5EF4-FFF2-40B4-BE49-F238E27FC236}">
                <a16:creationId xmlns:a16="http://schemas.microsoft.com/office/drawing/2014/main" id="{2B88E5BD-E1D6-B65D-0802-09E3063D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3988" y="1817688"/>
            <a:ext cx="9185275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Identificar inequívocamente al paciente. Éste entregará la pauta de dosificación previa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Realizar el control analítico del TAO mediante la determinación del INR</a:t>
            </a:r>
            <a:br>
              <a:rPr lang="es-ES_tradnl" altLang="es-ES" sz="2000"/>
            </a:br>
            <a:r>
              <a:rPr lang="es-ES_tradnl" altLang="es-ES" sz="2000"/>
              <a:t>Preguntar por posibles incidencias desde el último control, ya sean clínicas o variaciones en el tratamiento habitual o dieta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Si se produjo algún olvido, investigar la fecha y causas, con especial interés en aquellas que se produjeron en las últimas 48-72 h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Comprobar la correcta utilización de la medicación e interpretación de la pauta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Observar y preguntar por posibles sangrados activos, diarrea o vómitos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endParaRPr lang="es-ES_tradnl" altLang="es-ES" sz="2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2">
            <a:extLst>
              <a:ext uri="{FF2B5EF4-FFF2-40B4-BE49-F238E27FC236}">
                <a16:creationId xmlns:a16="http://schemas.microsoft.com/office/drawing/2014/main" id="{7F05F44E-FF28-2F0C-286B-9458E690ED7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13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sp>
        <p:nvSpPr>
          <p:cNvPr id="47107" name="CuadroTexto 5">
            <a:extLst>
              <a:ext uri="{FF2B5EF4-FFF2-40B4-BE49-F238E27FC236}">
                <a16:creationId xmlns:a16="http://schemas.microsoft.com/office/drawing/2014/main" id="{92C047D4-61ED-2604-0F8D-AB4DDA11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3988" y="1817688"/>
            <a:ext cx="9185275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Si el paciente ha seguido algún protocolo de situaciones especiales, comprobar si realizó el tratamiento adecuadamente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A la mujer en edad fértil con un retraso en la menstruación, realizar un test de embarazo. Si el resultado es positivo o dudoso, derivar urgentemente a Hematología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Registrar el resultado del INR, así como las incidencias si las hubiese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Imprimir y entregar la nueva pauta de dosificación, explicando aquellas variaciones que presenten los primeros días, como puedan ser suspensiones o dosis extra, o administración concomitante de heparina de bajo peso molecular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Realizar las intervenciones de enfermería del plan de cuidados del paciente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endParaRPr lang="es-ES_tradnl" altLang="es-ES" sz="2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ítulo 2">
            <a:extLst>
              <a:ext uri="{FF2B5EF4-FFF2-40B4-BE49-F238E27FC236}">
                <a16:creationId xmlns:a16="http://schemas.microsoft.com/office/drawing/2014/main" id="{F1B5A7A5-FF2A-954F-88CE-29A01913C2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5613" y="404813"/>
            <a:ext cx="3092450" cy="858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>
                <a:ea typeface="ＭＳ Ｐゴシック" panose="020B0600070205080204" pitchFamily="34" charset="-128"/>
              </a:rPr>
              <a:t>ANEXO 13</a:t>
            </a:r>
            <a:endParaRPr lang="en-US" altLang="es-ES">
              <a:ea typeface="ＭＳ Ｐゴシック" panose="020B0600070205080204" pitchFamily="34" charset="-128"/>
            </a:endParaRPr>
          </a:p>
        </p:txBody>
      </p:sp>
      <p:sp>
        <p:nvSpPr>
          <p:cNvPr id="48131" name="CuadroTexto 5">
            <a:extLst>
              <a:ext uri="{FF2B5EF4-FFF2-40B4-BE49-F238E27FC236}">
                <a16:creationId xmlns:a16="http://schemas.microsoft.com/office/drawing/2014/main" id="{7078B88C-D20C-56EA-6947-586AD9934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3988" y="1817688"/>
            <a:ext cx="9185275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Proporcionar protocolos de actuación en situaciones especiales. El paciente deberá aportar una justificación escrita del procedimiento y a ser posible la fecha de éste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Si está indicada una HBPM, realizar formación para la administración autónoma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s-ES_tradnl" altLang="es-ES" sz="2000"/>
              <a:t>Gestionar agenda, optimizando las visitas para otras actividades (curas, consulta, etc.)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endParaRPr lang="es-ES_tradnl" altLang="es-ES" sz="2000"/>
          </a:p>
        </p:txBody>
      </p:sp>
      <p:sp>
        <p:nvSpPr>
          <p:cNvPr id="48132" name="TextBox 1">
            <a:extLst>
              <a:ext uri="{FF2B5EF4-FFF2-40B4-BE49-F238E27FC236}">
                <a16:creationId xmlns:a16="http://schemas.microsoft.com/office/drawing/2014/main" id="{C250B2DE-CE01-78DC-421E-DD4421E0C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5235575"/>
            <a:ext cx="75120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53D74"/>
                </a:solidFill>
                <a:latin typeface="Good Offc Pro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sz="1000">
                <a:solidFill>
                  <a:srgbClr val="2F5597"/>
                </a:solidFill>
                <a:latin typeface="Bitter" pitchFamily="2" charset="0"/>
              </a:rPr>
              <a:t>HBPM: heparina de bajo peso molecular; INR: índice internacional normalizado; TAO: tratamiento con anticoagulantes orales.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rtadaGULL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ullon">
      <a:majorFont>
        <a:latin typeface="Amatic"/>
        <a:ea typeface=""/>
        <a:cs typeface=""/>
      </a:majorFont>
      <a:minorFont>
        <a:latin typeface="Bit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2857</Words>
  <Application>Microsoft Macintosh PowerPoint</Application>
  <PresentationFormat>Widescreen</PresentationFormat>
  <Paragraphs>506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Bitter</vt:lpstr>
      <vt:lpstr>Bitter (Body)</vt:lpstr>
      <vt:lpstr>Good Offc Pro</vt:lpstr>
      <vt:lpstr>Good Offc Pro Medium</vt:lpstr>
      <vt:lpstr>ＭＳ Ｐゴシック</vt:lpstr>
      <vt:lpstr>Arial</vt:lpstr>
      <vt:lpstr>Times New Roman</vt:lpstr>
      <vt:lpstr>portadaGULLON</vt:lpstr>
      <vt:lpstr>PowerPoint Presentation</vt:lpstr>
      <vt:lpstr>PowerPoint Presentation</vt:lpstr>
      <vt:lpstr>Coagulación sanguínea  - Espasmo vascular  - Hemostasia primaria/formación de tapón plaquetario  - Coagulación sanguínea/cascada de la coagulación  - Contracción y retracción del coágulo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ANEXO 2</vt:lpstr>
      <vt:lpstr>PowerPoint Presentation</vt:lpstr>
      <vt:lpstr>ANEXO 3</vt:lpstr>
      <vt:lpstr>ANEXO 3</vt:lpstr>
      <vt:lpstr>PowerPoint Presentation</vt:lpstr>
      <vt:lpstr>ANEXO 4</vt:lpstr>
      <vt:lpstr>ANEXO 4</vt:lpstr>
      <vt:lpstr>PowerPoint Presentation</vt:lpstr>
      <vt:lpstr>ANEXO 5</vt:lpstr>
      <vt:lpstr>ANEXO 5</vt:lpstr>
      <vt:lpstr>PowerPoint Presentation</vt:lpstr>
      <vt:lpstr>ANEXO 6</vt:lpstr>
      <vt:lpstr>ANEXO 6</vt:lpstr>
      <vt:lpstr>PowerPoint Presentation</vt:lpstr>
      <vt:lpstr>ANEXO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ANEXO 9</vt:lpstr>
      <vt:lpstr>ANEXO 9</vt:lpstr>
      <vt:lpstr>PowerPoint Presentation</vt:lpstr>
      <vt:lpstr>ANEXO 10</vt:lpstr>
      <vt:lpstr>ANEXO 10</vt:lpstr>
      <vt:lpstr>PowerPoint Presentation</vt:lpstr>
      <vt:lpstr>ANEXO 11</vt:lpstr>
      <vt:lpstr>PowerPoint Presentation</vt:lpstr>
      <vt:lpstr>ANEXO 12</vt:lpstr>
      <vt:lpstr>PowerPoint Presentation</vt:lpstr>
      <vt:lpstr>ANEXO 13</vt:lpstr>
      <vt:lpstr>ANEXO 13</vt:lpstr>
      <vt:lpstr>ANEXO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Jeniffer Bmotik</cp:lastModifiedBy>
  <cp:revision>44</cp:revision>
  <dcterms:created xsi:type="dcterms:W3CDTF">2023-02-03T12:06:13Z</dcterms:created>
  <dcterms:modified xsi:type="dcterms:W3CDTF">2026-04-14T14:04:47Z</dcterms:modified>
</cp:coreProperties>
</file>